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418" r:id="rId3"/>
    <p:sldId id="419" r:id="rId4"/>
    <p:sldId id="420" r:id="rId5"/>
    <p:sldId id="421" r:id="rId6"/>
    <p:sldId id="422" r:id="rId7"/>
    <p:sldId id="433" r:id="rId8"/>
    <p:sldId id="423" r:id="rId9"/>
    <p:sldId id="424" r:id="rId10"/>
    <p:sldId id="425" r:id="rId11"/>
    <p:sldId id="426" r:id="rId12"/>
    <p:sldId id="427" r:id="rId13"/>
    <p:sldId id="429" r:id="rId14"/>
    <p:sldId id="428" r:id="rId15"/>
    <p:sldId id="430" r:id="rId16"/>
    <p:sldId id="431" r:id="rId17"/>
    <p:sldId id="3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АКДО</c:v>
                </c:pt>
                <c:pt idx="1">
                  <c:v>ЭКГ</c:v>
                </c:pt>
                <c:pt idx="2">
                  <c:v>спирометрия</c:v>
                </c:pt>
                <c:pt idx="3">
                  <c:v>биоимпеданс</c:v>
                </c:pt>
                <c:pt idx="4">
                  <c:v>лаборатория</c:v>
                </c:pt>
                <c:pt idx="5">
                  <c:v>карбоксигемоглобин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76.8</c:v>
                </c:pt>
                <c:pt idx="1">
                  <c:v>78.7</c:v>
                </c:pt>
                <c:pt idx="2">
                  <c:v>42.6</c:v>
                </c:pt>
                <c:pt idx="3">
                  <c:v>23.5</c:v>
                </c:pt>
                <c:pt idx="4">
                  <c:v>84.5</c:v>
                </c:pt>
                <c:pt idx="5">
                  <c:v>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753792"/>
        <c:axId val="98894592"/>
      </c:barChart>
      <c:catAx>
        <c:axId val="627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894592"/>
        <c:crosses val="autoZero"/>
        <c:auto val="1"/>
        <c:lblAlgn val="ctr"/>
        <c:lblOffset val="100"/>
        <c:noMultiLvlLbl val="0"/>
      </c:catAx>
      <c:valAx>
        <c:axId val="98894592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6275379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908B-E024-4FCA-B8A4-5CC670B0A1C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C0974-4DCE-47B4-B771-D40552CAA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BCB7-FCBF-48E7-B42F-8194EA9A7BA0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67BA-1197-4B11-AFA3-2C88D8F8CCE6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9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DA0B-4FB4-4B96-ACCD-46CE8C7ACBE0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27D5-F6B0-4C9F-9F82-E0D914325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7BF4-618E-4862-9FA1-B3D82A5D1BF2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163C-90A4-4AA4-A320-E0F3A1ED2714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BD9A-998F-4E23-B78D-B190B1D0A455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20C-430C-47BE-9E96-CF520F8AAD6C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3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EFC8-48CD-4104-9D9B-2BD4A5219AF2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5266-022B-4530-9133-28B3FE2B55C6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6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1370-F49A-4320-8C16-0289877B03A8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8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208-2296-4888-AB2F-C48F6C055D43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4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306C-3BF7-42AF-94C6-A5CA3A332AB0}" type="datetime1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A56C-6BC4-4428-A407-25008327D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u.wikipedia.org/wiki/%D0%A3%D0%B3%D0%BB%D0%B5%D0%B2%D0%BE%D0%B4%D1%8B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ru.wikipedia.org/wiki/%D0%91%D0%B5%D0%BB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hyperlink" Target="http://ru.wikipedia.org/wiki/%D0%9A%D0%BB%D0%B5%D1%82%D1%87%D0%B0%D1%82%D0%BA%D0%B0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3681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Основы </a:t>
            </a:r>
            <a:r>
              <a:rPr lang="ru-RU" sz="4000" b="1" smtClean="0">
                <a:solidFill>
                  <a:srgbClr val="00B050"/>
                </a:solidFill>
              </a:rPr>
              <a:t>рационального питания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1600" b="1" dirty="0" smtClean="0">
                <a:solidFill>
                  <a:srgbClr val="00B050"/>
                </a:solidFill>
              </a:rPr>
              <a:t/>
            </a:r>
            <a:br>
              <a:rPr lang="ru-RU" sz="1600" b="1" dirty="0" smtClean="0">
                <a:solidFill>
                  <a:srgbClr val="00B050"/>
                </a:solidFill>
              </a:rPr>
            </a:br>
            <a:r>
              <a:rPr lang="ru-RU" sz="1400" dirty="0" smtClean="0"/>
              <a:t> </a:t>
            </a:r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endParaRPr lang="ru-RU" sz="1400" dirty="0" smtClean="0"/>
          </a:p>
          <a:p>
            <a:pPr marL="0" indent="0" algn="r">
              <a:buNone/>
            </a:pPr>
            <a:r>
              <a:rPr lang="ru-RU" sz="1400" dirty="0" err="1" smtClean="0"/>
              <a:t>Демко</a:t>
            </a:r>
            <a:r>
              <a:rPr lang="ru-RU" sz="1400" dirty="0" smtClean="0"/>
              <a:t> Е.А., заведующая отделом</a:t>
            </a:r>
          </a:p>
          <a:p>
            <a:pPr marL="0" indent="0" algn="r">
              <a:buNone/>
            </a:pPr>
            <a:r>
              <a:rPr lang="ru-RU" sz="1400" dirty="0" smtClean="0"/>
              <a:t> организации и проведения мероприятий</a:t>
            </a:r>
          </a:p>
          <a:p>
            <a:pPr marL="0" indent="0" algn="r">
              <a:buNone/>
            </a:pPr>
            <a:r>
              <a:rPr lang="ru-RU" sz="1400" dirty="0" smtClean="0"/>
              <a:t> в области гигиенического обучения и воспитания</a:t>
            </a:r>
          </a:p>
          <a:p>
            <a:pPr marL="0" indent="0" algn="r">
              <a:buNone/>
            </a:pPr>
            <a:r>
              <a:rPr lang="ru-RU" sz="1400" dirty="0" smtClean="0"/>
              <a:t> КГБУЗ "ККЦМП", к.м.н.; </a:t>
            </a:r>
          </a:p>
          <a:p>
            <a:pPr marL="0" indent="0" algn="r">
              <a:buNone/>
            </a:pPr>
            <a:r>
              <a:rPr lang="ru-RU" sz="1400" dirty="0" err="1" smtClean="0"/>
              <a:t>Гордиец</a:t>
            </a:r>
            <a:r>
              <a:rPr lang="ru-RU" sz="1400" dirty="0" smtClean="0"/>
              <a:t> А.В. доц. каф. поликлинической педиатрии</a:t>
            </a:r>
          </a:p>
          <a:p>
            <a:pPr marL="0" indent="0" algn="r">
              <a:buNone/>
            </a:pPr>
            <a:r>
              <a:rPr lang="ru-RU" sz="1400" dirty="0" smtClean="0"/>
              <a:t> и пропедевтики детских болезней</a:t>
            </a:r>
          </a:p>
          <a:p>
            <a:pPr marL="0" indent="0" algn="r">
              <a:buNone/>
            </a:pPr>
            <a:r>
              <a:rPr lang="ru-RU" sz="1400" dirty="0" smtClean="0"/>
              <a:t> с курсом ПО </a:t>
            </a:r>
            <a:r>
              <a:rPr lang="ru-RU" sz="1400" dirty="0" err="1" smtClean="0"/>
              <a:t>КрасГМУ</a:t>
            </a:r>
            <a:r>
              <a:rPr lang="ru-RU" sz="1400" dirty="0" smtClean="0"/>
              <a:t>, к.м.н.; </a:t>
            </a:r>
          </a:p>
          <a:p>
            <a:pPr marL="0" indent="0" algn="r">
              <a:buNone/>
            </a:pPr>
            <a:r>
              <a:rPr lang="ru-RU" sz="1400" dirty="0" err="1" smtClean="0"/>
              <a:t>Цимбалова</a:t>
            </a:r>
            <a:r>
              <a:rPr lang="ru-RU" sz="1400" dirty="0" smtClean="0"/>
              <a:t> О.В., заведующая Центром здоровья</a:t>
            </a:r>
          </a:p>
          <a:p>
            <a:pPr marL="0" indent="0" algn="r">
              <a:buNone/>
            </a:pPr>
            <a:r>
              <a:rPr lang="ru-RU" sz="1400" dirty="0" smtClean="0"/>
              <a:t> КГБУЗ "КГДП №2"</a:t>
            </a: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608512" cy="43204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27585" y="260648"/>
            <a:ext cx="7920880" cy="640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Рекомендуемые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типовые режимы 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школьников схематично можно представить так: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учащихся I смены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7:00–7:15 – завтрак дома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11:00–12:00 – горячий завтрак в школе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14:30-15:30 – обед дома (или в школе для учащихся групп продленного дня)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19:30-20:00 - ужин дома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учащихся II смены</a:t>
            </a: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8:00–8:30 – завтрак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12:30–13:00 – обед дома (перед уходом в школу)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16:00-16:30 - горячее питание в школе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19:30-20:00 - ужин 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54176" cy="64807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Распределение продуктов и калорийности пищи в течение суток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завтрак – 25%,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обед – 35-40%,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горячее питание в школе – 10-15%,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ужин – 25%.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Очень важно обеспечить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разнообразие рациона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школьника, следить за тем, чтобы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 и те же блюда не повторялись в течение дня, а в течение недели не более 2-3 раз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Калорийность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рациона школьника должна быть следующей: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7-10 лет – 2400 ккал,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14-17лет –  2600 ккал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66124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Картинки по запросу питание школьник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013176"/>
            <a:ext cx="2267744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07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251520" y="188640"/>
            <a:ext cx="8435280" cy="64087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меньше пяти процентов учащихся младших классов могут считаться абсолютно здоровыми. При этом самочувствие школьников стремительно ухудшается. Этому способствует значительное увеличение нагрузки на детей в школе и дома  физической, интеллектуальной,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этом дети мало бывают на воздухе, недостаточно двигаются и спят. 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Наблюдения показали, что дети, получающие горячее питание в условиях школы, меньше устают, у них на более длительный срок сохраняется высокий уровень работоспособности и выше успеваемость.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связи с этим в задачу медицинского и педагогического персонала школы входит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добиваться 100% охвата школьников горячими завтраками и обедами.</a:t>
            </a:r>
            <a:r>
              <a:rPr lang="ru-RU" sz="2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2051" name="Picture 3" descr="C:\Users\cz-zaved.GDB\Pictures\p16_d5a4d5bad680d5b8d681d5a1d5afd5a1d5b6-d5b3d5a1d5b7d5a1d680d5a1d5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61048"/>
            <a:ext cx="410445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260648"/>
            <a:ext cx="8435280" cy="6597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Обязательно ли детям есть первые блюда?                       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Употребление только второго блюда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вызывает достаточного отделения желудочного сока, пища долгое время задерживается в пищеварительном канале, подвергается брожению, раздражает слизистую оболочку. С течением времени такое неправильное питание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приводит к болезненным изменениям в аппарате пищеварения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Кроме того, следует приучать ребенка в школьной столовой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не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спеша, хорошо пережевывая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пищу и не занимаясь во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время еды посторонними делами.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Users\cz-zaved.GDB\Pictures\poleznoe-pitanie-shkol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25144"/>
            <a:ext cx="2771800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79512" y="116632"/>
            <a:ext cx="87541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 каким признакам можно определить, что ребенок стал питаться более правильно?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Главными непосредственными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проявлениями эффекта дополненного питания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являются прежде всего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улучшение настроения и повышение активности детей, исчезновение жалоб на утомляемость и головные боли, повышение внимания, памяти и успеваемости в школе, снижение уровня конфликтности в поведении.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/>
          </a:p>
        </p:txBody>
      </p:sp>
      <p:pic>
        <p:nvPicPr>
          <p:cNvPr id="3" name="Picture 3" descr="C:\Users\cz-zaved.GDB\Pictures\0.89513000_147755782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48245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03188"/>
            <a:ext cx="8964489" cy="6754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организация питания школьников поможет в решении очень многих проблем, возникающих именно в подростковый период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подростковом периоде особенно важно обеспечить организм всеми ресурсами не только для роста и развития, но также для всевозрастающих нагрузок в школе и полового созревания. При организации питания в школах следует иметь в виду основные медико-биологические требования: школьный рацион подростка должен состоять из завтрака и обеда и обеспечивать 25% и 35% суточной потребности соответственно, а по содержанию белков, жиров, углеводов, витаминов, минеральных солей и микроэлементов завтрак и обед в сумме должны обеспечивать 55-60% рекомендуемых суточных физиологических норм потребности.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074790"/>
              </p:ext>
            </p:extLst>
          </p:nvPr>
        </p:nvGraphicFramePr>
        <p:xfrm>
          <a:off x="8964488" y="6858000"/>
          <a:ext cx="128712" cy="4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90168" cy="61926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Школьное питание должно быть щадящим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способу приготовления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(ограничение жареных блюд), так 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своему химическому составу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(ограничение синтетических пищевых добавок, соли, специй и др.).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 сожалению, выполнение всех требований к питанию детей и подростков современной школой не представляется возможным. Кроме того,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возможно учесть индивидуальные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каждого подростка.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многое в этом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направлении дети и их родители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сделать сами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питание школьника фото"/>
          <p:cNvPicPr/>
          <p:nvPr/>
        </p:nvPicPr>
        <p:blipFill>
          <a:blip r:embed="rId2" cstate="print"/>
          <a:srcRect b="10630"/>
          <a:stretch>
            <a:fillRect/>
          </a:stretch>
        </p:blipFill>
        <p:spPr bwMode="auto">
          <a:xfrm>
            <a:off x="6084168" y="4293096"/>
            <a:ext cx="27363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A56C-6BC4-4428-A407-25008327DE8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4034" name="Picture 2" descr="\\94.73.219.17\Users\Общая\Демко Е.А\от Висневской\фото семья и толстый ребенок\za-stolom.jpg_6511__1405578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1287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6067425" y="4810125"/>
            <a:ext cx="3076575" cy="204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Принципы рационального питания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82168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 smtClean="0"/>
              <a:t>питание должно быть максимально разнообразным и включать все основные группы пищевых продуктов</a:t>
            </a:r>
            <a:r>
              <a:rPr lang="en-US" sz="3400" dirty="0" smtClean="0"/>
              <a:t>: </a:t>
            </a:r>
            <a:r>
              <a:rPr lang="ru-RU" sz="3400" dirty="0" smtClean="0"/>
              <a:t>мясо, рыбу, молоко, молочные продукты, яйца, фрукты, овощи, крупы, хлеб, пищевые жиры, сладости;</a:t>
            </a:r>
          </a:p>
          <a:p>
            <a:pPr algn="just"/>
            <a:r>
              <a:rPr lang="ru-RU" sz="3400" dirty="0" smtClean="0"/>
              <a:t>энергетическая ценность рациона питания должна соответствовать </a:t>
            </a:r>
            <a:r>
              <a:rPr lang="ru-RU" sz="3400" dirty="0" err="1" smtClean="0"/>
              <a:t>энерготратам</a:t>
            </a:r>
            <a:r>
              <a:rPr lang="ru-RU" sz="3400" dirty="0" smtClean="0"/>
              <a:t> ребенка, критерием чего служит динамика роста и веса;</a:t>
            </a:r>
          </a:p>
          <a:p>
            <a:pPr algn="just"/>
            <a:r>
              <a:rPr lang="ru-RU" sz="3400" dirty="0" smtClean="0"/>
              <a:t>оптимизация жирового компонента рациона, заключающаяся в ограничении общего количества жира и снижение квоты насыщенных жиров (сало, говяжий, бараний жир) и повышение доли </a:t>
            </a:r>
          </a:p>
          <a:p>
            <a:pPr algn="just">
              <a:buNone/>
            </a:pPr>
            <a:r>
              <a:rPr lang="ru-RU" sz="3400" dirty="0" smtClean="0"/>
              <a:t>     полиненасыщенных жирных кислот, </a:t>
            </a:r>
          </a:p>
          <a:p>
            <a:pPr algn="just">
              <a:buNone/>
            </a:pPr>
            <a:r>
              <a:rPr lang="ru-RU" sz="3400" dirty="0" smtClean="0"/>
              <a:t>     источником которых является рыба, </a:t>
            </a:r>
          </a:p>
          <a:p>
            <a:pPr algn="just">
              <a:buNone/>
            </a:pPr>
            <a:r>
              <a:rPr lang="ru-RU" sz="3400" dirty="0" smtClean="0"/>
              <a:t>     растительные масла;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di-uglevodov-videlyayut-tri-osnonih-vida-uglevodov_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 l="5000" t="6897" r="7499" b="7758"/>
          <a:stretch>
            <a:fillRect/>
          </a:stretch>
        </p:blipFill>
        <p:spPr>
          <a:xfrm>
            <a:off x="6643670" y="4500546"/>
            <a:ext cx="2500330" cy="2357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</a:rPr>
              <a:t>Еще несколько правил рационального питания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54176" cy="52565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ограничение поваренной соли, физиологическая потребность в которой составляет не более 5 г.;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соблюдение сбалансированности полисахаридов (круп, макарон, хлеба) и сахаров (сладостей), включение в рацион </a:t>
            </a:r>
            <a:r>
              <a:rPr lang="ru-RU" sz="2400" dirty="0" err="1" smtClean="0">
                <a:cs typeface="Times New Roman" pitchFamily="18" charset="0"/>
              </a:rPr>
              <a:t>неперевариваемых</a:t>
            </a:r>
            <a:r>
              <a:rPr lang="ru-RU" sz="2400" dirty="0" smtClean="0">
                <a:cs typeface="Times New Roman" pitchFamily="18" charset="0"/>
              </a:rPr>
              <a:t> полисахаридов (пищевых волокон), содержащихся в овощах и фруктах;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необходимо шире использовать в рационе разнообразные плоды и овощи, источники антиоксидантов (витамин С, </a:t>
            </a:r>
            <a:r>
              <a:rPr lang="ru-RU" sz="2400" dirty="0" err="1" smtClean="0">
                <a:cs typeface="Times New Roman" pitchFamily="18" charset="0"/>
              </a:rPr>
              <a:t>в‑каротин</a:t>
            </a:r>
            <a:r>
              <a:rPr lang="ru-RU" sz="2400" dirty="0" smtClean="0">
                <a:cs typeface="Times New Roman" pitchFamily="18" charset="0"/>
              </a:rPr>
              <a:t> и др.), снижающих уровень холестерина – капуста, лук, зелень, клюква, шиповник, цитрусовые;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блюда следует готовить в отварном, </a:t>
            </a:r>
          </a:p>
          <a:p>
            <a:pPr algn="just">
              <a:buNone/>
            </a:pPr>
            <a:r>
              <a:rPr lang="ru-RU" sz="2400" dirty="0" smtClean="0">
                <a:cs typeface="Times New Roman" pitchFamily="18" charset="0"/>
              </a:rPr>
              <a:t>      тушеном, </a:t>
            </a:r>
            <a:r>
              <a:rPr lang="ru-RU" sz="2400" dirty="0" err="1" smtClean="0">
                <a:cs typeface="Times New Roman" pitchFamily="18" charset="0"/>
              </a:rPr>
              <a:t>запеченом</a:t>
            </a:r>
            <a:r>
              <a:rPr lang="ru-RU" sz="2400" dirty="0" smtClean="0">
                <a:cs typeface="Times New Roman" pitchFamily="18" charset="0"/>
              </a:rPr>
              <a:t> виде, избегая обжаривания.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196752"/>
            <a:ext cx="8892479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rgbClr val="00B050"/>
                </a:solidFill>
              </a:rPr>
              <a:t>Источник (крупы, фрукты, овощи, зелень)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— уменьшают </a:t>
            </a:r>
            <a:r>
              <a:rPr lang="ru-RU" b="1" dirty="0">
                <a:solidFill>
                  <a:schemeClr val="tx1"/>
                </a:solidFill>
              </a:rPr>
              <a:t>всасывание углеводов в </a:t>
            </a:r>
            <a:r>
              <a:rPr lang="ru-RU" b="1" dirty="0" smtClean="0">
                <a:solidFill>
                  <a:schemeClr val="tx1"/>
                </a:solidFill>
              </a:rPr>
              <a:t>кишечнике;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— подавляют </a:t>
            </a:r>
            <a:r>
              <a:rPr lang="ru-RU" b="1" dirty="0">
                <a:solidFill>
                  <a:schemeClr val="tx1"/>
                </a:solidFill>
              </a:rPr>
              <a:t>всасывание некоторых </a:t>
            </a:r>
            <a:r>
              <a:rPr lang="ru-RU" b="1" dirty="0" smtClean="0">
                <a:solidFill>
                  <a:schemeClr val="tx1"/>
                </a:solidFill>
              </a:rPr>
              <a:t>жирных </a:t>
            </a:r>
            <a:r>
              <a:rPr lang="ru-RU" b="1" dirty="0">
                <a:solidFill>
                  <a:schemeClr val="tx1"/>
                </a:solidFill>
              </a:rPr>
              <a:t>кислот в </a:t>
            </a:r>
            <a:r>
              <a:rPr lang="ru-RU" b="1" dirty="0" smtClean="0">
                <a:solidFill>
                  <a:schemeClr val="tx1"/>
                </a:solidFill>
              </a:rPr>
              <a:t>кишечник</a:t>
            </a:r>
            <a:r>
              <a:rPr lang="ru-RU" b="1" dirty="0" smtClean="0"/>
              <a:t>е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стимулируют перистальтику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1"/>
                </a:solidFill>
              </a:rPr>
              <a:t> кишечника.</a:t>
            </a:r>
          </a:p>
          <a:p>
            <a:pPr>
              <a:buNone/>
            </a:pPr>
            <a:r>
              <a:rPr lang="ru-RU" b="1" dirty="0" smtClean="0"/>
              <a:t>— повышают чувство сытости;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Пищевые волокна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xvatit.com/uploads/posts/2015-06/1433224578_0502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475439" cy="256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696200" cy="5369768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buFontTx/>
              <a:buNone/>
            </a:pPr>
            <a:r>
              <a:rPr lang="ru-RU" dirty="0"/>
              <a:t>Цельное зерно — ценный источник </a:t>
            </a:r>
            <a:r>
              <a:rPr lang="ru-RU" dirty="0">
                <a:hlinkClick r:id="rId2" tooltip="Белок"/>
              </a:rPr>
              <a:t>белка</a:t>
            </a:r>
            <a:r>
              <a:rPr lang="ru-RU" dirty="0"/>
              <a:t>, </a:t>
            </a:r>
            <a:r>
              <a:rPr lang="ru-RU" dirty="0">
                <a:hlinkClick r:id="rId3" tooltip="Углеводы"/>
              </a:rPr>
              <a:t>сложных углеводов</a:t>
            </a:r>
            <a:r>
              <a:rPr lang="ru-RU" dirty="0"/>
              <a:t>, </a:t>
            </a:r>
            <a:r>
              <a:rPr lang="ru-RU" dirty="0">
                <a:hlinkClick r:id="rId4" tooltip="Клетчатка"/>
              </a:rPr>
              <a:t>клетчатки</a:t>
            </a:r>
            <a:r>
              <a:rPr lang="ru-RU" dirty="0"/>
              <a:t>, витаминов группы B и минеральных веществ.</a:t>
            </a:r>
          </a:p>
          <a:p>
            <a:pPr marL="609600" indent="-609600"/>
            <a:r>
              <a:rPr lang="ru-RU" dirty="0"/>
              <a:t>К </a:t>
            </a:r>
            <a:r>
              <a:rPr lang="ru-RU" dirty="0" err="1"/>
              <a:t>цельнозерновым</a:t>
            </a:r>
            <a:r>
              <a:rPr lang="ru-RU" dirty="0"/>
              <a:t> относятся: </a:t>
            </a:r>
            <a:r>
              <a:rPr lang="ru-RU" i="1" dirty="0"/>
              <a:t>пшеница, рожь, овес, кукуруза, бурый или коричневый рис, черный (дикий) рис, просо, перловка, </a:t>
            </a:r>
            <a:r>
              <a:rPr lang="ru-RU" i="1" dirty="0" err="1"/>
              <a:t>киноа</a:t>
            </a:r>
            <a:r>
              <a:rPr lang="ru-RU" dirty="0"/>
              <a:t>.</a:t>
            </a:r>
          </a:p>
          <a:p>
            <a:pPr marL="609600" indent="-609600"/>
            <a:r>
              <a:rPr lang="ru-RU" dirty="0"/>
              <a:t> Бобовые: </a:t>
            </a:r>
            <a:r>
              <a:rPr lang="ru-RU" i="1" dirty="0"/>
              <a:t>чечевица, фасоль, нут, горох, </a:t>
            </a:r>
            <a:r>
              <a:rPr lang="ru-RU" i="1" dirty="0" err="1"/>
              <a:t>маш</a:t>
            </a:r>
            <a:r>
              <a:rPr lang="ru-RU" dirty="0"/>
              <a:t> и другие. </a:t>
            </a:r>
            <a:endParaRPr lang="ru-RU" dirty="0" smtClean="0"/>
          </a:p>
          <a:p>
            <a:pPr marL="609600" indent="-609600">
              <a:buNone/>
            </a:pPr>
            <a:r>
              <a:rPr lang="ru-RU" dirty="0" smtClean="0"/>
              <a:t>Помните, что мука высших сортов (из которой производится большая часть хлебобулочных продуктов) — это не что иное, как чистый крахмал, выделенный из зерна. </a:t>
            </a:r>
          </a:p>
          <a:p>
            <a:pPr marL="609600" indent="-609600"/>
            <a:endParaRPr lang="ru-RU" dirty="0"/>
          </a:p>
          <a:p>
            <a:pPr marL="609600" indent="-609600">
              <a:buFontTx/>
              <a:buNone/>
            </a:pPr>
            <a:endParaRPr lang="ru-RU" sz="2400" dirty="0"/>
          </a:p>
          <a:p>
            <a:pPr marL="609600" indent="-609600">
              <a:buFontTx/>
              <a:buNone/>
            </a:pPr>
            <a:endParaRPr lang="ru-RU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142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24" name="Picture 4" descr="Рож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</p:spPr>
      </p:pic>
      <p:pic>
        <p:nvPicPr>
          <p:cNvPr id="56325" name="Picture 5" descr="Бурый рис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1371600" cy="1143000"/>
          </a:xfrm>
          <a:prstGeom prst="rect">
            <a:avLst/>
          </a:prstGeom>
          <a:noFill/>
        </p:spPr>
      </p:pic>
      <p:pic>
        <p:nvPicPr>
          <p:cNvPr id="56326" name="Picture 6" descr="Кукуруз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1371600" cy="1143000"/>
          </a:xfrm>
          <a:prstGeom prst="rect">
            <a:avLst/>
          </a:prstGeom>
          <a:noFill/>
        </p:spPr>
      </p:pic>
      <p:pic>
        <p:nvPicPr>
          <p:cNvPr id="56327" name="Picture 7" descr="Маш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43000"/>
            <a:ext cx="1371600" cy="1154113"/>
          </a:xfrm>
          <a:prstGeom prst="rect">
            <a:avLst/>
          </a:prstGeom>
          <a:noFill/>
        </p:spPr>
      </p:pic>
      <p:pic>
        <p:nvPicPr>
          <p:cNvPr id="56328" name="Picture 8" descr="Ове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15000"/>
            <a:ext cx="1371600" cy="1143000"/>
          </a:xfrm>
          <a:prstGeom prst="rect">
            <a:avLst/>
          </a:prstGeom>
          <a:noFill/>
        </p:spPr>
      </p:pic>
      <p:pic>
        <p:nvPicPr>
          <p:cNvPr id="56329" name="Picture 9" descr="Пшениц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286000"/>
            <a:ext cx="1371600" cy="1143000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828800" y="152400"/>
            <a:ext cx="7040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Предпочтение </a:t>
            </a:r>
            <a:r>
              <a:rPr lang="ru-RU" sz="2800" b="1" dirty="0" err="1">
                <a:solidFill>
                  <a:schemeClr val="tx2"/>
                </a:solidFill>
              </a:rPr>
              <a:t>цельнозерновым</a:t>
            </a:r>
            <a:r>
              <a:rPr lang="ru-RU" sz="2800" b="1" dirty="0">
                <a:solidFill>
                  <a:schemeClr val="tx2"/>
                </a:solidFill>
              </a:rPr>
              <a:t> продуктам: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9288"/>
            <a:ext cx="8784975" cy="6408712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buNone/>
            </a:pPr>
            <a:endParaRPr lang="ru-RU" sz="5800" dirty="0"/>
          </a:p>
          <a:p>
            <a:pPr lvl="0" fontAlgn="base">
              <a:buNone/>
            </a:pPr>
            <a:r>
              <a:rPr lang="ru-RU" sz="6700" dirty="0" smtClean="0"/>
              <a:t>Целое семейство незаменимых</a:t>
            </a:r>
          </a:p>
          <a:p>
            <a:pPr lvl="0" fontAlgn="base">
              <a:buNone/>
            </a:pPr>
            <a:r>
              <a:rPr lang="ru-RU" sz="6700" dirty="0" smtClean="0"/>
              <a:t> полиненасыщенных жирных</a:t>
            </a:r>
          </a:p>
          <a:p>
            <a:pPr lvl="0" fontAlgn="base">
              <a:buNone/>
            </a:pPr>
            <a:r>
              <a:rPr lang="ru-RU" sz="6700" dirty="0" smtClean="0"/>
              <a:t>кислот, </a:t>
            </a:r>
            <a:r>
              <a:rPr lang="ru-RU" sz="6700" i="1" dirty="0" smtClean="0">
                <a:solidFill>
                  <a:srgbClr val="FF0000"/>
                </a:solidFill>
              </a:rPr>
              <a:t>не вырабатываемых</a:t>
            </a:r>
          </a:p>
          <a:p>
            <a:pPr lvl="0" fontAlgn="base">
              <a:buNone/>
            </a:pPr>
            <a:r>
              <a:rPr lang="ru-RU" sz="6700" i="1" dirty="0" smtClean="0">
                <a:solidFill>
                  <a:srgbClr val="FF0000"/>
                </a:solidFill>
              </a:rPr>
              <a:t>человеческим организмом,</a:t>
            </a:r>
            <a:r>
              <a:rPr lang="ru-RU" sz="6700" dirty="0" smtClean="0"/>
              <a:t> поступает</a:t>
            </a:r>
          </a:p>
          <a:p>
            <a:pPr lvl="0" fontAlgn="base">
              <a:buNone/>
            </a:pPr>
            <a:r>
              <a:rPr lang="ru-RU" sz="6700" dirty="0" smtClean="0"/>
              <a:t> в него только с пищей.</a:t>
            </a:r>
          </a:p>
          <a:p>
            <a:pPr fontAlgn="base">
              <a:buNone/>
            </a:pPr>
            <a:r>
              <a:rPr lang="ru-RU" sz="6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- рыба, растительные масла </a:t>
            </a:r>
          </a:p>
          <a:p>
            <a:pPr lvl="0" fontAlgn="base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Омега 3-дефицит вызывает</a:t>
            </a:r>
            <a:r>
              <a:rPr lang="en-US" sz="7200" dirty="0" smtClean="0">
                <a:solidFill>
                  <a:srgbClr val="FF0000"/>
                </a:solidFill>
              </a:rPr>
              <a:t>:</a:t>
            </a:r>
            <a:endParaRPr lang="ru-RU" sz="6700" dirty="0" smtClean="0"/>
          </a:p>
          <a:p>
            <a:pPr lvl="0" fontAlgn="base"/>
            <a:r>
              <a:rPr lang="ru-RU" sz="7200" dirty="0" smtClean="0"/>
              <a:t>Снижение остроты зрения</a:t>
            </a:r>
          </a:p>
          <a:p>
            <a:pPr lvl="0" fontAlgn="base"/>
            <a:r>
              <a:rPr lang="ru-RU" sz="7200" dirty="0" smtClean="0"/>
              <a:t>Шелушение, сухость, покраснение, кожи, развитие дерматитов</a:t>
            </a:r>
          </a:p>
          <a:p>
            <a:pPr lvl="0" fontAlgn="base"/>
            <a:r>
              <a:rPr lang="ru-RU" sz="7200" dirty="0" smtClean="0"/>
              <a:t>Замедление роста у детей</a:t>
            </a:r>
          </a:p>
          <a:p>
            <a:pPr lvl="0" fontAlgn="base"/>
            <a:r>
              <a:rPr lang="ru-RU" sz="7200" dirty="0" smtClean="0"/>
              <a:t>Ухудшение способности к обучению </a:t>
            </a:r>
          </a:p>
          <a:p>
            <a:pPr fontAlgn="base"/>
            <a:r>
              <a:rPr lang="ru-RU" sz="7200" dirty="0" smtClean="0"/>
              <a:t>Снижение  физической выносливости</a:t>
            </a:r>
          </a:p>
          <a:p>
            <a:pPr lvl="0" fontAlgn="base"/>
            <a:r>
              <a:rPr lang="ru-RU" sz="7200" dirty="0" smtClean="0"/>
              <a:t> Синдром хронической усталости, депрессия. </a:t>
            </a:r>
          </a:p>
          <a:p>
            <a:pPr fontAlgn="base"/>
            <a:r>
              <a:rPr lang="ru-RU" sz="7200" dirty="0" smtClean="0"/>
              <a:t>Увеличение кол-ва простудных заболеваний</a:t>
            </a:r>
          </a:p>
          <a:p>
            <a:pPr lvl="0" fontAlgn="base"/>
            <a:r>
              <a:rPr lang="ru-RU" sz="7200" dirty="0" smtClean="0"/>
              <a:t>Увеличение воспалительные процессов, боли в суставах.</a:t>
            </a:r>
          </a:p>
          <a:p>
            <a:pPr lvl="0" fontAlgn="base"/>
            <a:r>
              <a:rPr lang="ru-RU" sz="7200" dirty="0" smtClean="0"/>
              <a:t>Повышение уровня ТГ и ЛПНП.</a:t>
            </a:r>
          </a:p>
          <a:p>
            <a:pPr lvl="0" fontAlgn="base"/>
            <a:r>
              <a:rPr lang="ru-RU" sz="7200" dirty="0" smtClean="0"/>
              <a:t>Ухудшение функции сердечной мышцы</a:t>
            </a:r>
          </a:p>
          <a:p>
            <a:pPr marL="0" indent="0" fontAlgn="base">
              <a:buNone/>
            </a:pPr>
            <a:endParaRPr lang="ru-RU" dirty="0">
              <a:solidFill>
                <a:schemeClr val="tx1"/>
              </a:solidFill>
            </a:endParaRPr>
          </a:p>
          <a:p>
            <a:pPr lvl="0" fontAlgn="base"/>
            <a:endParaRPr lang="ru-RU" sz="3100" dirty="0"/>
          </a:p>
          <a:p>
            <a:endParaRPr lang="ru-RU" sz="3100" dirty="0" smtClean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5724128" cy="64807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ru.all.biz/img/ru/catalog/139827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84380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467600" cy="14478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Потребление фруктов и овощей должно быть </a:t>
            </a:r>
            <a:r>
              <a:rPr lang="ru-RU" sz="3200" b="1" i="1" dirty="0"/>
              <a:t>не менее 500 г в </a:t>
            </a:r>
            <a:r>
              <a:rPr lang="ru-RU" sz="3200" b="1" i="1" dirty="0" smtClean="0"/>
              <a:t>сутки</a:t>
            </a:r>
            <a:r>
              <a:rPr lang="ru-RU" sz="3200" b="1" i="1" dirty="0" smtClean="0">
                <a:cs typeface="Arial" charset="0"/>
              </a:rPr>
              <a:t>,</a:t>
            </a:r>
            <a:r>
              <a:rPr lang="ru-RU" sz="3200" b="1" dirty="0" smtClean="0">
                <a:cs typeface="Arial" charset="0"/>
              </a:rPr>
              <a:t> </a:t>
            </a:r>
            <a:r>
              <a:rPr lang="ru-RU" sz="3200" b="1" dirty="0">
                <a:cs typeface="Arial" charset="0"/>
              </a:rPr>
              <a:t>без учета картофеля.</a:t>
            </a:r>
            <a:r>
              <a:rPr lang="ru-RU" sz="4000" dirty="0">
                <a:cs typeface="Arial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0213"/>
            <a:ext cx="2895600" cy="3155950"/>
          </a:xfrm>
        </p:spPr>
        <p:txBody>
          <a:bodyPr/>
          <a:lstStyle/>
          <a:p>
            <a:endParaRPr lang="ru-RU"/>
          </a:p>
        </p:txBody>
      </p:sp>
      <p:pic>
        <p:nvPicPr>
          <p:cNvPr id="46084" name="Picture 4" descr="фр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7315200" cy="415925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2133600"/>
            <a:ext cx="9144000" cy="1428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6086" name="Picture 6" descr="Пол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23731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3400" dirty="0" smtClean="0">
                <a:solidFill>
                  <a:schemeClr val="tx1"/>
                </a:solidFill>
              </a:rPr>
              <a:t>Не регулярное, редкое </a:t>
            </a:r>
            <a:r>
              <a:rPr lang="ru-RU" sz="3400" dirty="0">
                <a:solidFill>
                  <a:schemeClr val="tx1"/>
                </a:solidFill>
              </a:rPr>
              <a:t>питание с перерывами более </a:t>
            </a:r>
            <a:r>
              <a:rPr lang="ru-RU" sz="3400" dirty="0" smtClean="0">
                <a:solidFill>
                  <a:schemeClr val="tx1"/>
                </a:solidFill>
              </a:rPr>
              <a:t>3–4 часов.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 </a:t>
            </a:r>
            <a:r>
              <a:rPr lang="ru-RU" sz="3400" dirty="0">
                <a:solidFill>
                  <a:schemeClr val="tx1"/>
                </a:solidFill>
              </a:rPr>
              <a:t>Отсутствие домашнего </a:t>
            </a:r>
            <a:r>
              <a:rPr lang="ru-RU" sz="3400" dirty="0" smtClean="0">
                <a:solidFill>
                  <a:schemeClr val="tx1"/>
                </a:solidFill>
              </a:rPr>
              <a:t>завтрака.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Частое </a:t>
            </a:r>
            <a:r>
              <a:rPr lang="ru-RU" sz="3400" dirty="0">
                <a:solidFill>
                  <a:schemeClr val="tx1"/>
                </a:solidFill>
              </a:rPr>
              <a:t>употребление острых блюд, консервированных продуктов, маринадов, копченостей, </a:t>
            </a:r>
            <a:r>
              <a:rPr lang="ru-RU" sz="3400" dirty="0" smtClean="0">
                <a:solidFill>
                  <a:schemeClr val="tx1"/>
                </a:solidFill>
              </a:rPr>
              <a:t>солений</a:t>
            </a:r>
            <a:r>
              <a:rPr lang="ru-RU" sz="3400" dirty="0" smtClean="0"/>
              <a:t>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Однообразное питание.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/>
              <a:t>У</a:t>
            </a:r>
            <a:r>
              <a:rPr lang="ru-RU" dirty="0" smtClean="0">
                <a:solidFill>
                  <a:schemeClr val="tx1"/>
                </a:solidFill>
              </a:rPr>
              <a:t>потребление некачественных продуктов </a:t>
            </a:r>
          </a:p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при этом </a:t>
            </a:r>
            <a:r>
              <a:rPr lang="ru-RU" dirty="0" smtClean="0"/>
              <a:t>этикетки продуктов не изучаются.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3400" dirty="0">
                <a:solidFill>
                  <a:schemeClr val="tx1"/>
                </a:solidFill>
              </a:rPr>
              <a:t> </a:t>
            </a:r>
            <a:r>
              <a:rPr lang="ru-RU" sz="3400" dirty="0" smtClean="0">
                <a:solidFill>
                  <a:schemeClr val="tx1"/>
                </a:solidFill>
              </a:rPr>
              <a:t>Малоподвижный </a:t>
            </a:r>
            <a:r>
              <a:rPr lang="ru-RU" sz="3400" dirty="0">
                <a:solidFill>
                  <a:schemeClr val="tx1"/>
                </a:solidFill>
              </a:rPr>
              <a:t>образ </a:t>
            </a:r>
            <a:r>
              <a:rPr lang="ru-RU" sz="3400" dirty="0" smtClean="0">
                <a:solidFill>
                  <a:schemeClr val="tx1"/>
                </a:solidFill>
              </a:rPr>
              <a:t>жизни.</a:t>
            </a:r>
            <a:endParaRPr lang="ru-RU" sz="3400" dirty="0">
              <a:solidFill>
                <a:schemeClr val="tx1"/>
              </a:solidFill>
            </a:endParaRPr>
          </a:p>
          <a:p>
            <a:r>
              <a:rPr lang="ru-RU" sz="3400" dirty="0" smtClean="0">
                <a:solidFill>
                  <a:schemeClr val="tx1"/>
                </a:solidFill>
              </a:rPr>
              <a:t>Низкое содержание пищевых волокон (овощей и</a:t>
            </a:r>
          </a:p>
          <a:p>
            <a:pPr>
              <a:buNone/>
            </a:pPr>
            <a:r>
              <a:rPr lang="ru-RU" sz="3400" dirty="0" smtClean="0"/>
              <a:t>	</a:t>
            </a:r>
            <a:r>
              <a:rPr lang="ru-RU" sz="3400" dirty="0" smtClean="0">
                <a:solidFill>
                  <a:schemeClr val="tx1"/>
                </a:solidFill>
              </a:rPr>
              <a:t> фруктов)в рационе.</a:t>
            </a:r>
            <a:endParaRPr lang="ru-RU" sz="3400" dirty="0">
              <a:solidFill>
                <a:schemeClr val="tx1"/>
              </a:solidFill>
            </a:endParaRPr>
          </a:p>
          <a:p>
            <a:endParaRPr lang="ru-RU" sz="3400" dirty="0">
              <a:solidFill>
                <a:schemeClr val="tx1"/>
              </a:solidFill>
            </a:endParaRPr>
          </a:p>
          <a:p>
            <a:pPr fontAlgn="base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Ошибки в питании детей школьного возраста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pp.vk.me/c617517/v617517504/b0c7/8Ov3xgwZW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219573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32859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Все сладкие напитки.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2. Все продукты, содержащие маргарин, кондитерский жир.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3. Плавленый сыр, колбасные изделия, продукты копчения.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4. Чипсы, </a:t>
            </a:r>
            <a:r>
              <a:rPr lang="ru-RU" b="1" dirty="0" err="1" smtClean="0">
                <a:solidFill>
                  <a:srgbClr val="C00000"/>
                </a:solidFill>
              </a:rPr>
              <a:t>фастфуд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Манная крупа.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6. Полуфабрикаты.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7. Майонез, кетчуп.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8. Наваристые бульоны.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Черный список продуктов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mediasubs.ru/group/uploads/zd/zdorove-schaste-i-uspeh-zhenschinyi/image/1383593445-760044-269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094"/>
            <a:ext cx="3419872" cy="269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662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Основы рационального питания </vt:lpstr>
      <vt:lpstr>Принципы рационального питания</vt:lpstr>
      <vt:lpstr>Еще несколько правил рационального питания</vt:lpstr>
      <vt:lpstr>Пищевые волокна</vt:lpstr>
      <vt:lpstr>Презентация PowerPoint</vt:lpstr>
      <vt:lpstr>  </vt:lpstr>
      <vt:lpstr>Потребление фруктов и овощей должно быть не менее 500 г в сутки, без учета картофеля. </vt:lpstr>
      <vt:lpstr>Ошибки в питании детей школьного возраста</vt:lpstr>
      <vt:lpstr>Черный список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Правильная организация питания школьников поможет в решении очень многих проблем, возникающих именно в подростковый период           В подростковом периоде особенно важно обеспечить организм всеми ресурсами не только для роста и развития, но также для всевозрастающих нагрузок в школе и полового созревания. При организации питания в школах следует иметь в виду основные медико-биологические требования: школьный рацион подростка должен состоять из завтрака и обеда и обеспечивать 25% и 35% суточной потребности соответственно, а по содержанию белков, жиров, углеводов, витаминов, минеральных солей и микроэлементов завтрак и обед в сумме должны обеспечивать 55-60% рекомендуемых суточных физиологических норм потребности.  </vt:lpstr>
      <vt:lpstr>Презентация PowerPoint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действий при избыточной массе тела и ожирении у детей</dc:title>
  <dc:creator>Adminn</dc:creator>
  <cp:lastModifiedBy>Ирина</cp:lastModifiedBy>
  <cp:revision>254</cp:revision>
  <dcterms:created xsi:type="dcterms:W3CDTF">2017-03-28T08:22:50Z</dcterms:created>
  <dcterms:modified xsi:type="dcterms:W3CDTF">2018-10-23T06:42:23Z</dcterms:modified>
</cp:coreProperties>
</file>